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2"/>
  </p:notesMasterIdLst>
  <p:sldIdLst>
    <p:sldId id="256" r:id="rId2"/>
    <p:sldId id="325" r:id="rId3"/>
    <p:sldId id="336" r:id="rId4"/>
    <p:sldId id="320" r:id="rId5"/>
    <p:sldId id="321" r:id="rId6"/>
    <p:sldId id="337" r:id="rId7"/>
    <p:sldId id="338" r:id="rId8"/>
    <p:sldId id="324" r:id="rId9"/>
    <p:sldId id="326" r:id="rId10"/>
    <p:sldId id="329" r:id="rId11"/>
    <p:sldId id="330" r:id="rId12"/>
    <p:sldId id="340" r:id="rId13"/>
    <p:sldId id="331" r:id="rId14"/>
    <p:sldId id="334" r:id="rId15"/>
    <p:sldId id="339" r:id="rId16"/>
    <p:sldId id="335" r:id="rId17"/>
    <p:sldId id="341" r:id="rId18"/>
    <p:sldId id="342" r:id="rId19"/>
    <p:sldId id="343" r:id="rId20"/>
    <p:sldId id="344" r:id="rId21"/>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80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0595" name="Rectangle 3"/>
          <p:cNvSpPr>
            <a:spLocks noGrp="1" noChangeArrowheads="1"/>
          </p:cNvSpPr>
          <p:nvPr>
            <p:ph type="dt" idx="1"/>
          </p:nvPr>
        </p:nvSpPr>
        <p:spPr bwMode="auto">
          <a:xfrm>
            <a:off x="1588"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381635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110599" name="Rectangle 7"/>
          <p:cNvSpPr>
            <a:spLocks noGrp="1" noChangeArrowheads="1"/>
          </p:cNvSpPr>
          <p:nvPr>
            <p:ph type="sldNum" sz="quarter" idx="5"/>
          </p:nvPr>
        </p:nvSpPr>
        <p:spPr bwMode="auto">
          <a:xfrm>
            <a:off x="1588"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457327CF-A62C-449F-A139-8EDC8CC93D6A}"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ar-IQ"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ar-IQ"/>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ar-IQ"/>
              </a:p>
            </p:txBody>
          </p:sp>
        </p:grpSp>
      </p:grpSp>
      <p:sp>
        <p:nvSpPr>
          <p:cNvPr id="1239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239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C6B57E1E-BAF0-4C66-A3CC-29AE6515A8F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4B0B451-4EA2-46C4-85D1-E8B00B08899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1DBCC32-4844-4810-AB71-31A424AB302E}"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2D9B6DD-6D44-4152-BAD9-B431EBFCB93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2D889B-2FB2-4811-A7A2-5AA646CB423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DA660AD-3558-42FA-821D-2E95AC1366F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E6C0FF0-792A-44BA-9FA5-F65F8A9D27C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6877EA7-8198-4746-8A6B-6D90BF69B95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D0B45129-C6E4-441F-B41F-A519F1C50CA6}"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5BA0C31-ECAB-4C51-97E9-8CCEA414801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121D93-17D0-49C9-B0C7-EB873FFD6C76}"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2288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ar-IQ"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2288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2288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ar-IQ"/>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2289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2289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4A7BCF-D558-4A42-A15B-21A54D0F9E7C}" type="slidenum">
              <a:rPr lang="ar-SA"/>
              <a:pPr>
                <a:defRPr/>
              </a:pPr>
              <a:t>‹#›</a:t>
            </a:fld>
            <a:endParaRPr lang="en-US"/>
          </a:p>
        </p:txBody>
      </p:sp>
      <p:sp>
        <p:nvSpPr>
          <p:cNvPr id="12289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ar-IQ"/>
          </a:p>
        </p:txBody>
      </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noFill/>
        </p:spPr>
        <p:txBody>
          <a:bodyPr/>
          <a:lstStyle/>
          <a:p>
            <a:pPr eaLnBrk="1" hangingPunct="1"/>
            <a:r>
              <a:rPr lang="en-US" dirty="0" smtClean="0"/>
              <a:t>Histology</a:t>
            </a:r>
          </a:p>
        </p:txBody>
      </p:sp>
      <p:sp>
        <p:nvSpPr>
          <p:cNvPr id="3075" name="Rectangle 3"/>
          <p:cNvSpPr>
            <a:spLocks noGrp="1" noChangeArrowheads="1"/>
          </p:cNvSpPr>
          <p:nvPr>
            <p:ph type="subTitle" idx="1"/>
          </p:nvPr>
        </p:nvSpPr>
        <p:spPr/>
        <p:txBody>
          <a:bodyPr/>
          <a:lstStyle/>
          <a:p>
            <a:pPr eaLnBrk="1" hangingPunct="1"/>
            <a:r>
              <a:rPr lang="en-US" dirty="0" smtClean="0"/>
              <a:t>Special connective tissue</a:t>
            </a:r>
          </a:p>
          <a:p>
            <a:pPr eaLnBrk="1" hangingPunct="1"/>
            <a:r>
              <a:rPr lang="en-US" dirty="0" smtClean="0"/>
              <a:t>By: </a:t>
            </a:r>
            <a:r>
              <a:rPr lang="en-US" sz="2000" i="1" dirty="0" smtClean="0">
                <a:solidFill>
                  <a:srgbClr val="C00000"/>
                </a:solidFill>
              </a:rPr>
              <a:t>Dr. Ammar Ismail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bones:</a:t>
            </a:r>
            <a:endParaRPr lang="en-US" dirty="0" smtClean="0"/>
          </a:p>
        </p:txBody>
      </p:sp>
      <p:sp>
        <p:nvSpPr>
          <p:cNvPr id="3" name="Content Placeholder 2"/>
          <p:cNvSpPr>
            <a:spLocks noGrp="1"/>
          </p:cNvSpPr>
          <p:nvPr>
            <p:ph idx="1"/>
          </p:nvPr>
        </p:nvSpPr>
        <p:spPr/>
        <p:txBody>
          <a:bodyPr/>
          <a:lstStyle/>
          <a:p>
            <a:pPr algn="just" rtl="0"/>
            <a:r>
              <a:rPr lang="en-US" sz="2000" i="1" dirty="0" smtClean="0"/>
              <a:t>The gross observation of bone shows two types of bones:</a:t>
            </a:r>
            <a:endParaRPr lang="en-US" sz="2000" dirty="0" smtClean="0"/>
          </a:p>
          <a:p>
            <a:pPr algn="just" rtl="0"/>
            <a:r>
              <a:rPr lang="en-US" sz="2000" i="1" dirty="0" smtClean="0"/>
              <a:t>1 – Compact bone (cortical bone ) : It’s a hard mass of bone substance</a:t>
            </a:r>
            <a:r>
              <a:rPr lang="en-US" sz="2000" i="1" dirty="0" smtClean="0"/>
              <a:t>. The </a:t>
            </a:r>
            <a:r>
              <a:rPr lang="en-US" sz="2000" i="1" dirty="0" smtClean="0"/>
              <a:t>bone is covered on its external surface, except at synovial articulations, with </a:t>
            </a:r>
            <a:r>
              <a:rPr lang="en-US" sz="2000" b="1" i="1" dirty="0" smtClean="0"/>
              <a:t>periosteum</a:t>
            </a:r>
            <a:r>
              <a:rPr lang="en-US" sz="2000" i="1" dirty="0" smtClean="0"/>
              <a:t> which consist of an outer layer of dense </a:t>
            </a:r>
            <a:r>
              <a:rPr lang="en-US" sz="2000" i="1" dirty="0" err="1" smtClean="0"/>
              <a:t>fibrenous</a:t>
            </a:r>
            <a:r>
              <a:rPr lang="en-US" sz="2000" i="1" dirty="0" smtClean="0"/>
              <a:t>  connective tissue and an inner cellular </a:t>
            </a:r>
            <a:r>
              <a:rPr lang="en-US" sz="2000" i="1" dirty="0" err="1" smtClean="0"/>
              <a:t>osteogenic</a:t>
            </a:r>
            <a:r>
              <a:rPr lang="en-US" sz="2000" i="1" dirty="0" smtClean="0"/>
              <a:t> cells, also the central cavity of bone is lined by endosteum.</a:t>
            </a:r>
          </a:p>
          <a:p>
            <a:pPr algn="just" rtl="0"/>
            <a:r>
              <a:rPr lang="en-US" sz="2000" i="1" dirty="0" smtClean="0"/>
              <a:t>2 – Spongy bone (</a:t>
            </a:r>
            <a:r>
              <a:rPr lang="en-US" sz="2000" i="1" dirty="0" err="1" smtClean="0"/>
              <a:t>cancellous</a:t>
            </a:r>
            <a:r>
              <a:rPr lang="en-US" sz="2000" i="1" dirty="0" smtClean="0"/>
              <a:t> bone ) (</a:t>
            </a:r>
            <a:r>
              <a:rPr lang="en-US" sz="2000" i="1" dirty="0" err="1" smtClean="0"/>
              <a:t>trabecular</a:t>
            </a:r>
            <a:r>
              <a:rPr lang="en-US" sz="2000" i="1" dirty="0" smtClean="0"/>
              <a:t> bone):</a:t>
            </a:r>
            <a:endParaRPr lang="en-US" sz="2000" dirty="0" smtClean="0"/>
          </a:p>
          <a:p>
            <a:pPr algn="just" rtl="0"/>
            <a:r>
              <a:rPr lang="en-US" sz="2000" i="1" dirty="0" smtClean="0"/>
              <a:t>Consist of irregular interconnecting bars , the trabeculae , forming three dimensional net work of lined spaces filled with bone marrow .</a:t>
            </a:r>
          </a:p>
          <a:p>
            <a:pPr algn="just" rtl="0"/>
            <a:endParaRPr lang="en-US" dirty="0" smtClean="0"/>
          </a:p>
          <a:p>
            <a:pPr algn="l" rtl="0">
              <a:buNone/>
            </a:pP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of the bone</a:t>
            </a:r>
            <a:endParaRPr lang="ar-IQ" dirty="0"/>
          </a:p>
        </p:txBody>
      </p:sp>
      <p:sp>
        <p:nvSpPr>
          <p:cNvPr id="3" name="Content Placeholder 2"/>
          <p:cNvSpPr>
            <a:spLocks noGrp="1"/>
          </p:cNvSpPr>
          <p:nvPr>
            <p:ph idx="1"/>
          </p:nvPr>
        </p:nvSpPr>
        <p:spPr/>
        <p:txBody>
          <a:bodyPr/>
          <a:lstStyle/>
          <a:p>
            <a:r>
              <a:rPr lang="en-US" b="1" i="1" dirty="0" smtClean="0"/>
              <a:t> </a:t>
            </a:r>
            <a:endParaRPr lang="en-US" dirty="0" smtClean="0"/>
          </a:p>
          <a:p>
            <a:pPr algn="just" rtl="0"/>
            <a:r>
              <a:rPr lang="en-US" b="1" i="1" dirty="0" smtClean="0"/>
              <a:t>1 - </a:t>
            </a:r>
            <a:r>
              <a:rPr lang="en-US" b="1" i="1" dirty="0" err="1" smtClean="0"/>
              <a:t>Osteoprogenitor</a:t>
            </a:r>
            <a:r>
              <a:rPr lang="en-US" b="1" i="1" dirty="0" smtClean="0"/>
              <a:t> cells</a:t>
            </a:r>
            <a:r>
              <a:rPr lang="en-US" i="1" dirty="0" smtClean="0"/>
              <a:t> :</a:t>
            </a:r>
            <a:endParaRPr lang="en-US" dirty="0" smtClean="0"/>
          </a:p>
          <a:p>
            <a:pPr algn="just" rtl="0"/>
            <a:r>
              <a:rPr lang="en-US" i="1" dirty="0" smtClean="0"/>
              <a:t>The cells are located in the inner cellular layer of the periosteum and in the endosteum, these cells derived from the mesenchymal cells. they have ability to differentiated to the </a:t>
            </a:r>
            <a:r>
              <a:rPr lang="en-US" i="1" dirty="0" err="1" smtClean="0"/>
              <a:t>osteoblast</a:t>
            </a:r>
            <a:r>
              <a:rPr lang="en-US" i="1" dirty="0" smtClean="0"/>
              <a:t>.</a:t>
            </a:r>
            <a:endParaRPr lang="en-US" dirty="0" smtClean="0"/>
          </a:p>
          <a:p>
            <a:pPr algn="l" rtl="0"/>
            <a:r>
              <a:rPr lang="en-US" dirty="0" smtClean="0"/>
              <a:t>.</a:t>
            </a:r>
          </a:p>
          <a:p>
            <a:pPr algn="l" rtl="0">
              <a:buNone/>
            </a:pPr>
            <a:r>
              <a:rPr lang="en-US" dirty="0" smtClean="0"/>
              <a:t>                              </a:t>
            </a:r>
          </a:p>
          <a:p>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2 – </a:t>
            </a:r>
            <a:r>
              <a:rPr lang="en-US" b="1" i="1" dirty="0" err="1" smtClean="0"/>
              <a:t>Osteoblast</a:t>
            </a:r>
            <a:r>
              <a:rPr lang="en-US" i="1" dirty="0" smtClean="0"/>
              <a:t> :</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l" rtl="0"/>
            <a:endParaRPr lang="en-US" i="1" dirty="0" smtClean="0"/>
          </a:p>
          <a:p>
            <a:pPr algn="l" rtl="0"/>
            <a:endParaRPr lang="en-US" i="1" dirty="0" smtClean="0"/>
          </a:p>
          <a:p>
            <a:pPr algn="l" rtl="0"/>
            <a:r>
              <a:rPr lang="en-US" i="1" dirty="0" smtClean="0"/>
              <a:t>Derived from </a:t>
            </a:r>
            <a:r>
              <a:rPr lang="en-US" i="1" dirty="0" err="1" smtClean="0"/>
              <a:t>osteoprogenitor</a:t>
            </a:r>
            <a:r>
              <a:rPr lang="en-US" i="1" dirty="0" smtClean="0"/>
              <a:t> cells, are responsible for the synthesis of organic components of the bone matrix including collagen and ground substance. Its located on the surface of the bone.</a:t>
            </a:r>
            <a:endParaRPr lang="en-US" dirty="0" smtClean="0"/>
          </a:p>
          <a:p>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i="1" dirty="0" smtClean="0"/>
              <a:t>3</a:t>
            </a:r>
            <a:r>
              <a:rPr lang="en-US" i="1" dirty="0" smtClean="0"/>
              <a:t> –</a:t>
            </a:r>
            <a:r>
              <a:rPr lang="en-US" b="1" i="1" dirty="0" smtClean="0"/>
              <a:t> </a:t>
            </a:r>
            <a:r>
              <a:rPr lang="en-US" b="1" i="1" dirty="0" err="1" smtClean="0"/>
              <a:t>Osteocytes</a:t>
            </a:r>
            <a:r>
              <a:rPr lang="en-US" b="1" i="1" dirty="0" smtClean="0"/>
              <a:t> </a:t>
            </a:r>
            <a:endParaRPr lang="en-US" dirty="0" smtClean="0"/>
          </a:p>
        </p:txBody>
      </p:sp>
      <p:sp>
        <p:nvSpPr>
          <p:cNvPr id="3" name="Content Placeholder 2"/>
          <p:cNvSpPr>
            <a:spLocks noGrp="1"/>
          </p:cNvSpPr>
          <p:nvPr>
            <p:ph idx="1"/>
          </p:nvPr>
        </p:nvSpPr>
        <p:spPr>
          <a:xfrm>
            <a:off x="914400" y="2286000"/>
            <a:ext cx="7772400" cy="3844925"/>
          </a:xfrm>
        </p:spPr>
        <p:txBody>
          <a:bodyPr/>
          <a:lstStyle/>
          <a:p>
            <a:pPr algn="l" rtl="0"/>
            <a:r>
              <a:rPr lang="en-US" i="1" dirty="0" smtClean="0"/>
              <a:t>Are mature bone cells, derived from osteoblasts. They are housed in the lacunae within the calcified bone matrix.</a:t>
            </a:r>
            <a:endParaRPr lang="en-US" dirty="0" smtClean="0"/>
          </a:p>
          <a:p>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4</a:t>
            </a:r>
            <a:r>
              <a:rPr lang="en-US" b="1" i="1" dirty="0" smtClean="0"/>
              <a:t> – </a:t>
            </a:r>
            <a:r>
              <a:rPr lang="en-US" b="1" i="1" dirty="0" err="1" smtClean="0"/>
              <a:t>osteoclasts</a:t>
            </a:r>
            <a:endParaRPr lang="en-US" dirty="0" smtClean="0"/>
          </a:p>
        </p:txBody>
      </p:sp>
      <p:sp>
        <p:nvSpPr>
          <p:cNvPr id="3" name="Content Placeholder 2"/>
          <p:cNvSpPr>
            <a:spLocks noGrp="1"/>
          </p:cNvSpPr>
          <p:nvPr>
            <p:ph idx="1"/>
          </p:nvPr>
        </p:nvSpPr>
        <p:spPr/>
        <p:txBody>
          <a:bodyPr/>
          <a:lstStyle/>
          <a:p>
            <a:pPr algn="just" rtl="0"/>
            <a:r>
              <a:rPr lang="en-US" i="1" dirty="0" smtClean="0"/>
              <a:t>They are large multinucleated </a:t>
            </a:r>
            <a:r>
              <a:rPr lang="en-US" i="1" dirty="0" smtClean="0"/>
              <a:t>cells, </a:t>
            </a:r>
            <a:r>
              <a:rPr lang="en-US" i="1" dirty="0" smtClean="0"/>
              <a:t>derived from the fusion of many blood </a:t>
            </a:r>
            <a:r>
              <a:rPr lang="en-US" i="1" dirty="0" smtClean="0"/>
              <a:t>cells (</a:t>
            </a:r>
            <a:r>
              <a:rPr lang="en-US" i="1" dirty="0" err="1" smtClean="0"/>
              <a:t>monocytes</a:t>
            </a:r>
            <a:r>
              <a:rPr lang="en-US" i="1" dirty="0" smtClean="0"/>
              <a:t>).</a:t>
            </a:r>
            <a:endParaRPr lang="en-US" i="1" dirty="0" smtClean="0"/>
          </a:p>
          <a:p>
            <a:pPr algn="just" rtl="0"/>
            <a:r>
              <a:rPr lang="en-US" i="1" dirty="0" smtClean="0"/>
              <a:t>They are occupies shallow depressions called </a:t>
            </a:r>
            <a:r>
              <a:rPr lang="en-US" b="1" i="1" dirty="0" err="1" smtClean="0"/>
              <a:t>Howship</a:t>
            </a:r>
            <a:r>
              <a:rPr lang="en-US" b="1" i="1" dirty="0" smtClean="0"/>
              <a:t> </a:t>
            </a:r>
            <a:r>
              <a:rPr lang="en-US" b="1" i="1" baseline="30000" dirty="0" smtClean="0"/>
              <a:t>,</a:t>
            </a:r>
            <a:r>
              <a:rPr lang="en-US" b="1" i="1" dirty="0" smtClean="0"/>
              <a:t>s</a:t>
            </a:r>
            <a:r>
              <a:rPr lang="en-US" i="1" dirty="0" smtClean="0"/>
              <a:t> lacunae on the surface of the bone.</a:t>
            </a:r>
          </a:p>
          <a:p>
            <a:pPr algn="just" rtl="0"/>
            <a:r>
              <a:rPr lang="en-US" i="1" dirty="0" smtClean="0"/>
              <a:t> play an important role of bone resorption, these mechanism controlled by two hormones ,parathyroid and calcitonin.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Text Placeholder 3"/>
          <p:cNvSpPr>
            <a:spLocks noGrp="1"/>
          </p:cNvSpPr>
          <p:nvPr>
            <p:ph type="body" sz="half" idx="2"/>
          </p:nvPr>
        </p:nvSpPr>
        <p:spPr/>
        <p:txBody>
          <a:bodyPr/>
          <a:lstStyle/>
          <a:p>
            <a:endParaRPr lang="ar-IQ" dirty="0"/>
          </a:p>
        </p:txBody>
      </p:sp>
      <p:pic>
        <p:nvPicPr>
          <p:cNvPr id="2050" name="Picture 2"/>
          <p:cNvPicPr>
            <a:picLocks noChangeAspect="1" noChangeArrowheads="1"/>
          </p:cNvPicPr>
          <p:nvPr/>
        </p:nvPicPr>
        <p:blipFill>
          <a:blip r:embed="rId2"/>
          <a:srcRect/>
          <a:stretch>
            <a:fillRect/>
          </a:stretch>
        </p:blipFill>
        <p:spPr bwMode="auto">
          <a:xfrm>
            <a:off x="1905000" y="4953000"/>
            <a:ext cx="5333999" cy="1212457"/>
          </a:xfrm>
          <a:prstGeom prst="rect">
            <a:avLst/>
          </a:prstGeom>
          <a:noFill/>
          <a:ln w="9525">
            <a:noFill/>
            <a:miter lim="800000"/>
            <a:headEnd/>
            <a:tailEnd/>
          </a:ln>
          <a:effectLst/>
        </p:spPr>
      </p:pic>
      <p:pic>
        <p:nvPicPr>
          <p:cNvPr id="6" name="Picture 2"/>
          <p:cNvPicPr>
            <a:picLocks noGrp="1" noChangeAspect="1" noChangeArrowheads="1"/>
          </p:cNvPicPr>
          <p:nvPr>
            <p:ph type="pic" idx="1"/>
          </p:nvPr>
        </p:nvPicPr>
        <p:blipFill>
          <a:blip r:embed="rId3"/>
          <a:srcRect l="4472" r="4472"/>
          <a:stretch>
            <a:fillRect/>
          </a:stretch>
        </p:blipFill>
        <p:spPr bwMode="auto">
          <a:xfrm>
            <a:off x="1792288" y="762000"/>
            <a:ext cx="5486400" cy="4114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Bone Matrix </a:t>
            </a:r>
            <a:r>
              <a:rPr lang="en-US" i="1" dirty="0" smtClean="0"/>
              <a:t>:</a:t>
            </a:r>
            <a:endParaRPr lang="en-US" dirty="0" smtClean="0"/>
          </a:p>
        </p:txBody>
      </p:sp>
      <p:sp>
        <p:nvSpPr>
          <p:cNvPr id="3" name="Content Placeholder 2"/>
          <p:cNvSpPr>
            <a:spLocks noGrp="1"/>
          </p:cNvSpPr>
          <p:nvPr>
            <p:ph idx="1"/>
          </p:nvPr>
        </p:nvSpPr>
        <p:spPr/>
        <p:txBody>
          <a:bodyPr/>
          <a:lstStyle/>
          <a:p>
            <a:pPr algn="just" rtl="0"/>
            <a:r>
              <a:rPr lang="en-US" i="1" dirty="0" smtClean="0"/>
              <a:t>The bone matrix is consisting of collagen fibers embedded in the hard ground substance. The hardness of ground substance due to inorganic components which form 65% while organic components form 35 % , often the inorganic material is formed from crystal of calcium phosphate .</a:t>
            </a:r>
            <a:endParaRPr lang="en-US" dirty="0" smtClean="0"/>
          </a:p>
          <a:p>
            <a:pPr algn="just" rtl="0"/>
            <a:r>
              <a:rPr lang="en-US" i="1" dirty="0" smtClean="0"/>
              <a:t>The bone matrix is precipitate as a lamellae and the fibers in each </a:t>
            </a:r>
            <a:r>
              <a:rPr lang="en-US" i="1" dirty="0" smtClean="0"/>
              <a:t>lamella </a:t>
            </a:r>
            <a:r>
              <a:rPr lang="en-US" i="1" dirty="0" smtClean="0"/>
              <a:t>are parallel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lstStyle/>
          <a:p>
            <a:pPr algn="ctr"/>
            <a:r>
              <a:rPr lang="en-US" sz="2400" i="1" dirty="0" smtClean="0"/>
              <a:t>Bone structure:</a:t>
            </a:r>
            <a:r>
              <a:rPr lang="en-US" dirty="0" smtClean="0"/>
              <a:t/>
            </a:r>
            <a:br>
              <a:rPr lang="en-US" dirty="0" smtClean="0"/>
            </a:br>
            <a:endParaRPr lang="ar-IQ" dirty="0"/>
          </a:p>
        </p:txBody>
      </p:sp>
      <p:sp>
        <p:nvSpPr>
          <p:cNvPr id="4" name="Text Placeholder 3"/>
          <p:cNvSpPr>
            <a:spLocks noGrp="1"/>
          </p:cNvSpPr>
          <p:nvPr>
            <p:ph type="body" sz="half" idx="2"/>
          </p:nvPr>
        </p:nvSpPr>
        <p:spPr>
          <a:xfrm>
            <a:off x="609600" y="838200"/>
            <a:ext cx="4191000" cy="5287963"/>
          </a:xfrm>
        </p:spPr>
        <p:txBody>
          <a:bodyPr/>
          <a:lstStyle/>
          <a:p>
            <a:pPr algn="just" rtl="0"/>
            <a:r>
              <a:rPr lang="en-US" sz="1600" i="1" dirty="0" smtClean="0"/>
              <a:t>The structural unit of the compact bone is a haversian system   ( </a:t>
            </a:r>
            <a:r>
              <a:rPr lang="en-US" sz="1600" i="1" dirty="0" err="1" smtClean="0"/>
              <a:t>Osteons</a:t>
            </a:r>
            <a:r>
              <a:rPr lang="en-US" sz="1600" i="1" dirty="0" smtClean="0"/>
              <a:t> ) , each system is composed of cylinders of lamellae , concentrically arranged around a vascular space known as the haversian canal .each lamella consist of oval small </a:t>
            </a:r>
            <a:r>
              <a:rPr lang="en-US" sz="1600" i="1" dirty="0" err="1" smtClean="0"/>
              <a:t>osteocyte</a:t>
            </a:r>
            <a:r>
              <a:rPr lang="en-US" sz="1600" i="1" dirty="0" smtClean="0"/>
              <a:t> which located in the lacuna and from the lacuna extend a small </a:t>
            </a:r>
            <a:r>
              <a:rPr lang="en-US" sz="1600" i="1" dirty="0" err="1" smtClean="0"/>
              <a:t>canaliculi</a:t>
            </a:r>
            <a:r>
              <a:rPr lang="en-US" sz="1600" i="1" dirty="0" smtClean="0"/>
              <a:t> which occupies by a cytoplasmic process of </a:t>
            </a:r>
            <a:r>
              <a:rPr lang="en-US" sz="1600" i="1" dirty="0" err="1" smtClean="0"/>
              <a:t>osteocyte</a:t>
            </a:r>
            <a:r>
              <a:rPr lang="en-US" sz="1600" i="1" dirty="0" smtClean="0"/>
              <a:t> and by which the communication occur among </a:t>
            </a:r>
            <a:r>
              <a:rPr lang="en-US" sz="1600" i="1" dirty="0" err="1" smtClean="0"/>
              <a:t>osteocytes</a:t>
            </a:r>
            <a:r>
              <a:rPr lang="en-US" sz="1600" i="1" dirty="0" smtClean="0"/>
              <a:t> and between </a:t>
            </a:r>
            <a:r>
              <a:rPr lang="en-US" sz="1600" i="1" dirty="0" err="1" smtClean="0"/>
              <a:t>osteocytes</a:t>
            </a:r>
            <a:r>
              <a:rPr lang="en-US" sz="1600" i="1" dirty="0" smtClean="0"/>
              <a:t> and haversian canal . Haversian canal of the adjacent </a:t>
            </a:r>
            <a:r>
              <a:rPr lang="en-US" sz="1600" i="1" dirty="0" err="1" smtClean="0"/>
              <a:t>Osteons</a:t>
            </a:r>
            <a:r>
              <a:rPr lang="en-US" sz="1600" i="1" dirty="0" smtClean="0"/>
              <a:t> are connected to each other by transversal canal called </a:t>
            </a:r>
            <a:r>
              <a:rPr lang="en-US" sz="1600" b="1" i="1" dirty="0" err="1" smtClean="0"/>
              <a:t>Volkmann,s</a:t>
            </a:r>
            <a:r>
              <a:rPr lang="en-US" sz="1600" b="1" i="1" dirty="0" smtClean="0"/>
              <a:t> canals </a:t>
            </a:r>
            <a:r>
              <a:rPr lang="en-US" sz="1600" i="1" dirty="0" smtClean="0"/>
              <a:t>.</a:t>
            </a:r>
            <a:endParaRPr lang="en-US" sz="1600" dirty="0" smtClean="0"/>
          </a:p>
          <a:p>
            <a:pPr algn="just" rtl="0"/>
            <a:r>
              <a:rPr lang="en-US" sz="1600" i="1" dirty="0" smtClean="0"/>
              <a:t>The interstitial space between </a:t>
            </a:r>
            <a:r>
              <a:rPr lang="en-US" sz="1600" i="1" dirty="0" err="1" smtClean="0"/>
              <a:t>Osteons</a:t>
            </a:r>
            <a:r>
              <a:rPr lang="en-US" sz="1600" i="1" dirty="0" smtClean="0"/>
              <a:t> is filled by bone lamellae called interstitial </a:t>
            </a:r>
            <a:r>
              <a:rPr lang="en-US" sz="1600" i="1" dirty="0" smtClean="0"/>
              <a:t>lamellae </a:t>
            </a:r>
            <a:r>
              <a:rPr lang="en-US" sz="1600" i="1" dirty="0" smtClean="0"/>
              <a:t>, the outer circumferential lamellae are just deep to the periosteum and attached to the periosteum by sharpies fibers , the inner circumferential lamellae just deep to the endosteum </a:t>
            </a:r>
            <a:endParaRPr lang="ar-IQ" sz="1600" dirty="0"/>
          </a:p>
        </p:txBody>
      </p:sp>
      <p:pic>
        <p:nvPicPr>
          <p:cNvPr id="5" name="Content Placeholder 4"/>
          <p:cNvPicPr>
            <a:picLocks noGrp="1"/>
          </p:cNvPicPr>
          <p:nvPr>
            <p:ph idx="1"/>
          </p:nvPr>
        </p:nvPicPr>
        <p:blipFill>
          <a:blip r:embed="rId2"/>
          <a:srcRect/>
          <a:stretch>
            <a:fillRect/>
          </a:stretch>
        </p:blipFill>
        <p:spPr bwMode="auto">
          <a:xfrm>
            <a:off x="4850543" y="741551"/>
            <a:ext cx="3912457" cy="4916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Histogenesis and growth of bone:</a:t>
            </a:r>
            <a:r>
              <a:rPr lang="en-US" dirty="0" smtClean="0"/>
              <a:t/>
            </a:r>
            <a:br>
              <a:rPr lang="en-US" dirty="0" smtClean="0"/>
            </a:br>
            <a:endParaRPr lang="ar-IQ" dirty="0"/>
          </a:p>
        </p:txBody>
      </p:sp>
      <p:sp>
        <p:nvSpPr>
          <p:cNvPr id="3" name="Content Placeholder 2"/>
          <p:cNvSpPr>
            <a:spLocks noGrp="1"/>
          </p:cNvSpPr>
          <p:nvPr>
            <p:ph idx="1"/>
          </p:nvPr>
        </p:nvSpPr>
        <p:spPr/>
        <p:txBody>
          <a:bodyPr/>
          <a:lstStyle/>
          <a:p>
            <a:r>
              <a:rPr lang="en-US" i="1" dirty="0" smtClean="0"/>
              <a:t> </a:t>
            </a:r>
            <a:endParaRPr lang="en-US" dirty="0" smtClean="0"/>
          </a:p>
          <a:p>
            <a:pPr algn="l" rtl="0"/>
            <a:r>
              <a:rPr lang="en-US" i="1" dirty="0" smtClean="0"/>
              <a:t>The bone formation during embryonic development (fetal period) occur by two types, intramembranous and endochondreal.</a:t>
            </a:r>
            <a:endParaRPr lang="en-US" dirty="0" smtClean="0"/>
          </a:p>
          <a:p>
            <a:pPr algn="l" rtl="0"/>
            <a:r>
              <a:rPr lang="en-US" i="1" dirty="0" smtClean="0"/>
              <a:t>The growth of bone occurs only by Appositional growth and because of the hard ground substance the interstitial growth not occurs.</a:t>
            </a:r>
            <a:endParaRPr lang="en-US" dirty="0" smtClean="0"/>
          </a:p>
          <a:p>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Intra membranous bone formation  </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just" rtl="0"/>
            <a:r>
              <a:rPr lang="en-US" sz="2000" i="1" dirty="0" smtClean="0">
                <a:latin typeface="Comic Sans MS" pitchFamily="66" charset="0"/>
                <a:cs typeface="Times New Roman" pitchFamily="18" charset="0"/>
              </a:rPr>
              <a:t>Most flat bone ( scapula, frontal, </a:t>
            </a:r>
            <a:r>
              <a:rPr lang="en-US" sz="2000" i="1" dirty="0" err="1" smtClean="0">
                <a:latin typeface="Comic Sans MS" pitchFamily="66" charset="0"/>
                <a:cs typeface="Times New Roman" pitchFamily="18" charset="0"/>
              </a:rPr>
              <a:t>ramus</a:t>
            </a:r>
            <a:r>
              <a:rPr lang="en-US" sz="2000" i="1" dirty="0" smtClean="0">
                <a:latin typeface="Comic Sans MS" pitchFamily="66" charset="0"/>
                <a:cs typeface="Times New Roman" pitchFamily="18" charset="0"/>
              </a:rPr>
              <a:t>, </a:t>
            </a:r>
            <a:r>
              <a:rPr lang="en-US" sz="2000" i="1" dirty="0" err="1" smtClean="0">
                <a:latin typeface="Comic Sans MS" pitchFamily="66" charset="0"/>
                <a:cs typeface="Times New Roman" pitchFamily="18" charset="0"/>
              </a:rPr>
              <a:t>clavical</a:t>
            </a:r>
            <a:r>
              <a:rPr lang="en-US" sz="2000" i="1" dirty="0" smtClean="0">
                <a:latin typeface="Comic Sans MS" pitchFamily="66" charset="0"/>
                <a:cs typeface="Times New Roman" pitchFamily="18" charset="0"/>
              </a:rPr>
              <a:t> bones formed by intra membranous formation .</a:t>
            </a:r>
            <a:endParaRPr lang="en-US" sz="2000" dirty="0" smtClean="0">
              <a:latin typeface="Comic Sans MS" pitchFamily="66" charset="0"/>
              <a:cs typeface="Times New Roman" pitchFamily="18" charset="0"/>
            </a:endParaRPr>
          </a:p>
          <a:p>
            <a:pPr algn="just" rtl="0"/>
            <a:r>
              <a:rPr lang="en-US" sz="2000" i="1" dirty="0" smtClean="0">
                <a:latin typeface="Comic Sans MS" pitchFamily="66" charset="0"/>
                <a:cs typeface="Times New Roman" pitchFamily="18" charset="0"/>
              </a:rPr>
              <a:t>The undifferentiated mesenchymal cells differentiate into osteoblasts that secrete bone matrix forming network of </a:t>
            </a:r>
            <a:r>
              <a:rPr lang="en-US" sz="2000" i="1" dirty="0" err="1" smtClean="0">
                <a:latin typeface="Comic Sans MS" pitchFamily="66" charset="0"/>
                <a:cs typeface="Times New Roman" pitchFamily="18" charset="0"/>
              </a:rPr>
              <a:t>specules</a:t>
            </a:r>
            <a:r>
              <a:rPr lang="en-US" sz="2000" i="1" dirty="0" smtClean="0">
                <a:latin typeface="Comic Sans MS" pitchFamily="66" charset="0"/>
                <a:cs typeface="Times New Roman" pitchFamily="18" charset="0"/>
              </a:rPr>
              <a:t> and trabiculae , this region of initial </a:t>
            </a:r>
            <a:r>
              <a:rPr lang="en-US" sz="2000" i="1" dirty="0" err="1" smtClean="0">
                <a:latin typeface="Comic Sans MS" pitchFamily="66" charset="0"/>
                <a:cs typeface="Times New Roman" pitchFamily="18" charset="0"/>
              </a:rPr>
              <a:t>osteogenesis</a:t>
            </a:r>
            <a:r>
              <a:rPr lang="en-US" sz="2000" i="1" dirty="0" smtClean="0">
                <a:latin typeface="Comic Sans MS" pitchFamily="66" charset="0"/>
                <a:cs typeface="Times New Roman" pitchFamily="18" charset="0"/>
              </a:rPr>
              <a:t> is known as the </a:t>
            </a:r>
            <a:r>
              <a:rPr lang="en-US" sz="2000" b="1" i="1" dirty="0" smtClean="0">
                <a:latin typeface="Comic Sans MS" pitchFamily="66" charset="0"/>
                <a:cs typeface="Times New Roman" pitchFamily="18" charset="0"/>
              </a:rPr>
              <a:t>primary ossification center </a:t>
            </a:r>
            <a:r>
              <a:rPr lang="en-US" sz="2000" i="1" dirty="0" smtClean="0">
                <a:latin typeface="Comic Sans MS" pitchFamily="66" charset="0"/>
                <a:cs typeface="Times New Roman" pitchFamily="18" charset="0"/>
              </a:rPr>
              <a:t>.Calcification occur and the osteoblasts trapped in their matrix become </a:t>
            </a:r>
            <a:r>
              <a:rPr lang="en-US" sz="2000" i="1" dirty="0" err="1" smtClean="0">
                <a:latin typeface="Comic Sans MS" pitchFamily="66" charset="0"/>
                <a:cs typeface="Times New Roman" pitchFamily="18" charset="0"/>
              </a:rPr>
              <a:t>osteocytes</a:t>
            </a:r>
            <a:r>
              <a:rPr lang="en-US" sz="2000" i="1" dirty="0" smtClean="0">
                <a:latin typeface="Comic Sans MS" pitchFamily="66" charset="0"/>
                <a:cs typeface="Times New Roman" pitchFamily="18" charset="0"/>
              </a:rPr>
              <a:t> .</a:t>
            </a:r>
            <a:endParaRPr lang="en-US" sz="2000" dirty="0" smtClean="0">
              <a:latin typeface="Comic Sans MS" pitchFamily="66" charset="0"/>
              <a:cs typeface="Times New Roman" pitchFamily="18" charset="0"/>
            </a:endParaRPr>
          </a:p>
          <a:p>
            <a:pPr algn="just" rtl="0"/>
            <a:r>
              <a:rPr lang="en-US" sz="2000" i="1" dirty="0" smtClean="0">
                <a:latin typeface="Comic Sans MS" pitchFamily="66" charset="0"/>
                <a:cs typeface="Times New Roman" pitchFamily="18" charset="0"/>
              </a:rPr>
              <a:t>The mesenchymal cells provide a supply of undifferentiated </a:t>
            </a:r>
            <a:r>
              <a:rPr lang="en-US" sz="2000" i="1" dirty="0" err="1" smtClean="0">
                <a:latin typeface="Comic Sans MS" pitchFamily="66" charset="0"/>
                <a:cs typeface="Times New Roman" pitchFamily="18" charset="0"/>
              </a:rPr>
              <a:t>osteoprogenitor</a:t>
            </a:r>
            <a:r>
              <a:rPr lang="en-US" sz="2000" i="1" dirty="0" smtClean="0">
                <a:latin typeface="Comic Sans MS" pitchFamily="66" charset="0"/>
                <a:cs typeface="Times New Roman" pitchFamily="18" charset="0"/>
              </a:rPr>
              <a:t> cells which form osteoblasts.</a:t>
            </a:r>
            <a:endParaRPr lang="en-US" sz="2000" dirty="0" smtClean="0">
              <a:latin typeface="Comic Sans MS" pitchFamily="66" charset="0"/>
              <a:cs typeface="Times New Roman" pitchFamily="18" charset="0"/>
            </a:endParaRPr>
          </a:p>
          <a:p>
            <a:pPr algn="just" rtl="0"/>
            <a:r>
              <a:rPr lang="en-US" sz="2000" i="1" dirty="0" smtClean="0">
                <a:latin typeface="Comic Sans MS" pitchFamily="66" charset="0"/>
                <a:cs typeface="Times New Roman" pitchFamily="18" charset="0"/>
              </a:rPr>
              <a:t>As the sponge – like network of trabeculae is established, the vascular connective tissue in there interstitial transformed into bone marrow and forming spongy bone and when added additional bone lamellae the spongy bone transferred to the compact bone.</a:t>
            </a:r>
            <a:endParaRPr lang="en-US" sz="2000" dirty="0" smtClean="0">
              <a:latin typeface="Comic Sans MS" pitchFamily="66" charset="0"/>
              <a:cs typeface="Times New Roman" pitchFamily="18" charset="0"/>
            </a:endParaRP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pPr rtl="0"/>
            <a:r>
              <a:rPr lang="en-US" b="1" i="1" dirty="0" smtClean="0"/>
              <a:t>Cartilage:</a:t>
            </a:r>
            <a:endParaRPr lang="en-US" dirty="0" smtClean="0"/>
          </a:p>
        </p:txBody>
      </p:sp>
      <p:sp>
        <p:nvSpPr>
          <p:cNvPr id="3" name="Content Placeholder 2"/>
          <p:cNvSpPr>
            <a:spLocks noGrp="1"/>
          </p:cNvSpPr>
          <p:nvPr>
            <p:ph idx="1"/>
          </p:nvPr>
        </p:nvSpPr>
        <p:spPr/>
        <p:txBody>
          <a:bodyPr/>
          <a:lstStyle/>
          <a:p>
            <a:pPr algn="just" rtl="0"/>
            <a:r>
              <a:rPr lang="en-US" sz="2400" i="1" dirty="0" smtClean="0"/>
              <a:t>The cartilage possesses cells called chondrocytes which occupy small cavities called lacunae in the extra cellular matrix.</a:t>
            </a:r>
            <a:endParaRPr lang="en-US" sz="2400" dirty="0" smtClean="0"/>
          </a:p>
          <a:p>
            <a:pPr algn="just" rtl="0"/>
            <a:r>
              <a:rPr lang="en-US" sz="2400" i="1" dirty="0" smtClean="0"/>
              <a:t>The substance of cartilage neither vascularized, nor supplied with nerves or lymphatic vessels. The cells nourishment from blood vessels of surrounded connective tissues by diffusion through the matrix .</a:t>
            </a:r>
          </a:p>
          <a:p>
            <a:pPr algn="just" rtl="0"/>
            <a:r>
              <a:rPr lang="en-US" sz="2400" i="1" dirty="0" smtClean="0"/>
              <a:t>The collagen and elastic fibers embedded in the matrix .</a:t>
            </a:r>
          </a:p>
          <a:p>
            <a:pPr algn="just" rtl="0"/>
            <a:r>
              <a:rPr lang="en-US" sz="2400" i="1" dirty="0" smtClean="0"/>
              <a:t>There are three type of cartilages depended on the fibers which present in the matrix .</a:t>
            </a:r>
            <a:endParaRPr lang="en-US" sz="2400" dirty="0" smtClean="0"/>
          </a:p>
          <a:p>
            <a:pPr algn="just" rtl="0" eaLnBrk="1" hangingPunct="1">
              <a:lnSpc>
                <a:spcPct val="80000"/>
              </a:lnSpc>
            </a:pPr>
            <a:endParaRPr lang="en-US" sz="2400" dirty="0" smtClean="0"/>
          </a:p>
          <a:p>
            <a:pPr algn="just"/>
            <a:endParaRPr lang="ar-IQ"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Endochondreal bone formation:  </a:t>
            </a:r>
            <a:endParaRPr lang="ar-IQ" dirty="0"/>
          </a:p>
        </p:txBody>
      </p:sp>
      <p:sp>
        <p:nvSpPr>
          <p:cNvPr id="3" name="Content Placeholder 2"/>
          <p:cNvSpPr>
            <a:spLocks noGrp="1"/>
          </p:cNvSpPr>
          <p:nvPr>
            <p:ph idx="1"/>
          </p:nvPr>
        </p:nvSpPr>
        <p:spPr>
          <a:xfrm>
            <a:off x="914400" y="1295400"/>
            <a:ext cx="7772400" cy="4835525"/>
          </a:xfrm>
        </p:spPr>
        <p:txBody>
          <a:bodyPr/>
          <a:lstStyle/>
          <a:p>
            <a:pPr>
              <a:buNone/>
            </a:pPr>
            <a:endParaRPr lang="en-US" dirty="0" smtClean="0"/>
          </a:p>
          <a:p>
            <a:pPr algn="just" rtl="0"/>
            <a:r>
              <a:rPr lang="en-US" sz="2000" i="1" dirty="0" smtClean="0"/>
              <a:t>Most of long and short bones of body developed by </a:t>
            </a:r>
            <a:r>
              <a:rPr lang="en-US" sz="2000" i="1" dirty="0" err="1" smtClean="0"/>
              <a:t>endochonderial</a:t>
            </a:r>
            <a:r>
              <a:rPr lang="en-US" sz="2000" i="1" dirty="0" smtClean="0"/>
              <a:t> bone formation. The hyaline cartilage model is formed at first then the cells in the center of cartilage are hypertrophy and mature then the matrix among the cells become little after that the chondrocytes begin release the alkaline </a:t>
            </a:r>
            <a:r>
              <a:rPr lang="en-US" sz="2000" i="1" dirty="0" err="1" smtClean="0"/>
              <a:t>phosphatase</a:t>
            </a:r>
            <a:r>
              <a:rPr lang="en-US" sz="2000" i="1" dirty="0" smtClean="0"/>
              <a:t> which play role in digestion the cartilage matrix after that, the capillaries in the perichondrium invaded the matrix then the matrix calcified and the chondrocytes will die in the same time the undifferentiated mesenchymal cells in perichondrium differentiated to </a:t>
            </a:r>
            <a:r>
              <a:rPr lang="en-US" sz="2000" i="1" dirty="0" err="1" smtClean="0"/>
              <a:t>Osteoblast</a:t>
            </a:r>
            <a:r>
              <a:rPr lang="en-US" sz="2000" i="1" dirty="0" smtClean="0"/>
              <a:t> , then this cells begin to produce bone matrix . The perichondrium become periosteum , the </a:t>
            </a:r>
            <a:r>
              <a:rPr lang="en-US" sz="2000" i="1" dirty="0" err="1" smtClean="0"/>
              <a:t>osteoclasts</a:t>
            </a:r>
            <a:r>
              <a:rPr lang="en-US" sz="2000" i="1" dirty="0" smtClean="0"/>
              <a:t> remove mineralized osseous matrix in the center and gradually the center of bone is empty to occupies by marrow .</a:t>
            </a:r>
            <a:endParaRPr lang="en-US" sz="2000" dirty="0" smtClean="0"/>
          </a:p>
          <a:p>
            <a:pPr algn="just" rtl="0"/>
            <a:endParaRPr lang="ar-IQ"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962400" cy="1162050"/>
          </a:xfrm>
        </p:spPr>
        <p:txBody>
          <a:bodyPr/>
          <a:lstStyle/>
          <a:p>
            <a:r>
              <a:rPr lang="en-US" sz="2800" i="1" dirty="0" smtClean="0"/>
              <a:t>Hyaline cartilage</a:t>
            </a:r>
            <a:endParaRPr lang="ar-IQ" sz="2800" dirty="0"/>
          </a:p>
        </p:txBody>
      </p:sp>
      <p:sp>
        <p:nvSpPr>
          <p:cNvPr id="4" name="Text Placeholder 3"/>
          <p:cNvSpPr>
            <a:spLocks noGrp="1"/>
          </p:cNvSpPr>
          <p:nvPr>
            <p:ph type="body" sz="half" idx="2"/>
          </p:nvPr>
        </p:nvSpPr>
        <p:spPr>
          <a:xfrm>
            <a:off x="609600" y="1752600"/>
            <a:ext cx="4267200" cy="4373563"/>
          </a:xfrm>
        </p:spPr>
        <p:txBody>
          <a:bodyPr/>
          <a:lstStyle/>
          <a:p>
            <a:pPr algn="just" rtl="0"/>
            <a:r>
              <a:rPr lang="en-US" i="1" dirty="0" smtClean="0"/>
              <a:t> </a:t>
            </a:r>
            <a:r>
              <a:rPr lang="en-US" sz="2000" i="1" dirty="0" smtClean="0"/>
              <a:t>It is most common cartilage of the body, located in the nose, larynx, tracheal ring, bronchi and in the articular surface of movable joints of the body.</a:t>
            </a:r>
          </a:p>
          <a:p>
            <a:pPr algn="just" rtl="0"/>
            <a:endParaRPr lang="en-US" sz="2000" dirty="0" smtClean="0"/>
          </a:p>
          <a:p>
            <a:pPr algn="just" rtl="0"/>
            <a:r>
              <a:rPr lang="en-US" sz="2000" i="1" dirty="0" smtClean="0"/>
              <a:t>This type of cartilage is surrounded by perichondrium which consist of fibroblast and collagen fibers in the outer surface, in the inner surface there are </a:t>
            </a:r>
            <a:r>
              <a:rPr lang="en-US" sz="2000" i="1" dirty="0" err="1" smtClean="0"/>
              <a:t>chondroblast</a:t>
            </a:r>
            <a:r>
              <a:rPr lang="en-US" sz="2000" i="1" dirty="0" smtClean="0"/>
              <a:t> which have the ability to produce a new layer of new cartilage .</a:t>
            </a:r>
            <a:endParaRPr lang="en-US" sz="2000" dirty="0" smtClean="0"/>
          </a:p>
          <a:p>
            <a:endParaRPr lang="ar-IQ" dirty="0"/>
          </a:p>
        </p:txBody>
      </p:sp>
      <p:pic>
        <p:nvPicPr>
          <p:cNvPr id="5" name="Content Placeholder 4"/>
          <p:cNvPicPr>
            <a:picLocks noGrp="1"/>
          </p:cNvPicPr>
          <p:nvPr>
            <p:ph idx="1"/>
          </p:nvPr>
        </p:nvPicPr>
        <p:blipFill>
          <a:blip r:embed="rId2"/>
          <a:srcRect r="3306" b="2193"/>
          <a:stretch>
            <a:fillRect/>
          </a:stretch>
        </p:blipFill>
        <p:spPr bwMode="auto">
          <a:xfrm>
            <a:off x="5410200" y="1776996"/>
            <a:ext cx="3352800" cy="284522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77813"/>
            <a:ext cx="8534400" cy="1143000"/>
          </a:xfrm>
        </p:spPr>
        <p:txBody>
          <a:bodyPr/>
          <a:lstStyle/>
          <a:p>
            <a:r>
              <a:rPr lang="en-US" sz="3600" b="1" i="1" dirty="0" smtClean="0"/>
              <a:t>Histogenesis and growth of cartilage:</a:t>
            </a:r>
            <a:endParaRPr lang="en-US" sz="3600" dirty="0" smtClean="0"/>
          </a:p>
        </p:txBody>
      </p:sp>
      <p:sp>
        <p:nvSpPr>
          <p:cNvPr id="5123" name="Rectangle 3"/>
          <p:cNvSpPr>
            <a:spLocks noGrp="1" noChangeArrowheads="1"/>
          </p:cNvSpPr>
          <p:nvPr>
            <p:ph idx="1"/>
          </p:nvPr>
        </p:nvSpPr>
        <p:spPr>
          <a:xfrm>
            <a:off x="457200" y="1371600"/>
            <a:ext cx="8458200" cy="4759325"/>
          </a:xfrm>
        </p:spPr>
        <p:txBody>
          <a:bodyPr/>
          <a:lstStyle/>
          <a:p>
            <a:pPr algn="just" rtl="0" eaLnBrk="1" hangingPunct="1">
              <a:lnSpc>
                <a:spcPct val="80000"/>
              </a:lnSpc>
            </a:pPr>
            <a:endParaRPr lang="en-US" dirty="0" smtClean="0"/>
          </a:p>
          <a:p>
            <a:pPr algn="just" rtl="0"/>
            <a:r>
              <a:rPr lang="en-US" i="1" dirty="0" smtClean="0"/>
              <a:t>The un differentiated mesenchymal cells are responsible for hyaline cartilage formation which are aggregation as a dense masses cells which called chondrification centers , these cells differentiate into chondroblasts after losing the cytoplasmic processes become rounded , then turning chondrocytes which have the ability to produce the ground substance and in the same time still capable of cell division to forming a lacuna .</a:t>
            </a:r>
            <a:endParaRPr lang="en-US" dirty="0" smtClean="0"/>
          </a:p>
          <a:p>
            <a:pPr algn="just" rtl="0"/>
            <a:r>
              <a:rPr lang="en-US" b="1" i="1" dirty="0" smtClean="0"/>
              <a:t> </a:t>
            </a:r>
            <a:endParaRPr lang="en-US" dirty="0" smtClean="0"/>
          </a:p>
          <a:p>
            <a:pPr algn="l" rtl="0" eaLnBrk="1" hangingPunct="1">
              <a:lnSpc>
                <a:spcPct val="80000"/>
              </a:lnSpc>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i="1" dirty="0" smtClean="0"/>
              <a:t>Types of cartilage growth:</a:t>
            </a:r>
            <a:endParaRPr lang="en-US" dirty="0" smtClean="0"/>
          </a:p>
        </p:txBody>
      </p:sp>
      <p:sp>
        <p:nvSpPr>
          <p:cNvPr id="7171" name="Rectangle 3"/>
          <p:cNvSpPr>
            <a:spLocks noGrp="1" noChangeArrowheads="1"/>
          </p:cNvSpPr>
          <p:nvPr>
            <p:ph idx="1"/>
          </p:nvPr>
        </p:nvSpPr>
        <p:spPr>
          <a:xfrm>
            <a:off x="609600" y="1600200"/>
            <a:ext cx="8305800" cy="4530725"/>
          </a:xfrm>
        </p:spPr>
        <p:txBody>
          <a:bodyPr/>
          <a:lstStyle/>
          <a:p>
            <a:pPr algn="just" rtl="0"/>
            <a:r>
              <a:rPr lang="en-US" i="1" dirty="0" smtClean="0"/>
              <a:t>There are two types of cartilage growth:</a:t>
            </a:r>
            <a:endParaRPr lang="en-US" dirty="0" smtClean="0"/>
          </a:p>
          <a:p>
            <a:pPr algn="just" rtl="0"/>
            <a:r>
              <a:rPr lang="en-US" i="1" dirty="0" smtClean="0"/>
              <a:t>1 – Interstitial growth:</a:t>
            </a:r>
            <a:endParaRPr lang="en-US" dirty="0" smtClean="0"/>
          </a:p>
          <a:p>
            <a:pPr algn="just" rtl="0"/>
            <a:r>
              <a:rPr lang="en-US" i="1" dirty="0" smtClean="0"/>
              <a:t>It is occurring only in the early stage also the cartilage grows in the center by chondrocytes division and increase in the ground substance.</a:t>
            </a:r>
            <a:r>
              <a:rPr lang="en-US" b="1" i="1" dirty="0" smtClean="0"/>
              <a:t> </a:t>
            </a:r>
            <a:endParaRPr lang="en-US" dirty="0" smtClean="0"/>
          </a:p>
          <a:p>
            <a:pPr algn="just" rtl="0"/>
            <a:r>
              <a:rPr lang="en-US" i="1" dirty="0" smtClean="0"/>
              <a:t>2 – Appositional growth:</a:t>
            </a:r>
            <a:endParaRPr lang="en-US" dirty="0" smtClean="0"/>
          </a:p>
          <a:p>
            <a:pPr algn="just" rtl="0"/>
            <a:r>
              <a:rPr lang="en-US" i="1" dirty="0" smtClean="0"/>
              <a:t>In this way the cartilage also grows by adding to its periphery a new cartilage from </a:t>
            </a:r>
            <a:r>
              <a:rPr lang="en-US" i="1" dirty="0" err="1" smtClean="0"/>
              <a:t>chondroblast</a:t>
            </a:r>
            <a:r>
              <a:rPr lang="en-US" i="1"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Elastic cartilage :</a:t>
            </a:r>
            <a:r>
              <a:rPr lang="en-US" dirty="0" smtClean="0"/>
              <a:t/>
            </a:r>
            <a:br>
              <a:rPr lang="en-US" dirty="0" smtClean="0"/>
            </a:br>
            <a:endParaRPr lang="ar-IQ" dirty="0"/>
          </a:p>
        </p:txBody>
      </p:sp>
      <p:sp>
        <p:nvSpPr>
          <p:cNvPr id="4" name="Text Placeholder 3"/>
          <p:cNvSpPr>
            <a:spLocks noGrp="1"/>
          </p:cNvSpPr>
          <p:nvPr>
            <p:ph type="body" sz="half" idx="2"/>
          </p:nvPr>
        </p:nvSpPr>
        <p:spPr>
          <a:xfrm>
            <a:off x="609600" y="1752600"/>
            <a:ext cx="4419600" cy="4373563"/>
          </a:xfrm>
        </p:spPr>
        <p:txBody>
          <a:bodyPr/>
          <a:lstStyle/>
          <a:p>
            <a:r>
              <a:rPr lang="en-US" i="1" dirty="0" smtClean="0"/>
              <a:t> </a:t>
            </a:r>
            <a:endParaRPr lang="en-US" dirty="0" smtClean="0"/>
          </a:p>
          <a:p>
            <a:pPr algn="just" rtl="0"/>
            <a:r>
              <a:rPr lang="en-US" sz="2400" i="1" dirty="0" smtClean="0"/>
              <a:t>The elastic cartilage greatly resembles hyaline cartilage except that it is matrix and perichondrium possess elastic fibers, therefore, known as a yellow cartilage. This type of cartilage found in the pinna of ear, epiglottis. </a:t>
            </a:r>
            <a:endParaRPr lang="en-US" sz="2400" dirty="0" smtClean="0"/>
          </a:p>
          <a:p>
            <a:pPr algn="just" rtl="0"/>
            <a:endParaRPr lang="ar-IQ" dirty="0"/>
          </a:p>
        </p:txBody>
      </p:sp>
      <p:pic>
        <p:nvPicPr>
          <p:cNvPr id="5" name="Content Placeholder 4"/>
          <p:cNvPicPr>
            <a:picLocks noGrp="1"/>
          </p:cNvPicPr>
          <p:nvPr>
            <p:ph idx="1"/>
          </p:nvPr>
        </p:nvPicPr>
        <p:blipFill>
          <a:blip r:embed="rId2"/>
          <a:srcRect/>
          <a:stretch>
            <a:fillRect/>
          </a:stretch>
        </p:blipFill>
        <p:spPr bwMode="auto">
          <a:xfrm>
            <a:off x="5257800" y="1814965"/>
            <a:ext cx="3429000" cy="27692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t>Fibro cartilage</a:t>
            </a:r>
            <a:endParaRPr lang="ar-IQ" sz="2400" dirty="0"/>
          </a:p>
        </p:txBody>
      </p:sp>
      <p:sp>
        <p:nvSpPr>
          <p:cNvPr id="4" name="Text Placeholder 3"/>
          <p:cNvSpPr>
            <a:spLocks noGrp="1"/>
          </p:cNvSpPr>
          <p:nvPr>
            <p:ph type="body" sz="half" idx="2"/>
          </p:nvPr>
        </p:nvSpPr>
        <p:spPr>
          <a:xfrm>
            <a:off x="609600" y="1435100"/>
            <a:ext cx="5257800" cy="4691063"/>
          </a:xfrm>
        </p:spPr>
        <p:txBody>
          <a:bodyPr/>
          <a:lstStyle/>
          <a:p>
            <a:r>
              <a:rPr lang="en-US" i="1" dirty="0" smtClean="0"/>
              <a:t>:</a:t>
            </a:r>
            <a:endParaRPr lang="en-US" dirty="0" smtClean="0"/>
          </a:p>
          <a:p>
            <a:pPr algn="just" rtl="0"/>
            <a:r>
              <a:rPr lang="en-US" sz="1800" i="1" dirty="0" smtClean="0"/>
              <a:t>Is present in the intervertebral discs and in the pubic symphysis, it is associated with hyaline cartilage and with dense connective tissue unlike the other two types of cartilage:</a:t>
            </a:r>
            <a:endParaRPr lang="en-US" sz="1800" dirty="0" smtClean="0"/>
          </a:p>
          <a:p>
            <a:pPr algn="just" rtl="0"/>
            <a:r>
              <a:rPr lang="en-US" sz="1800" i="1" dirty="0" smtClean="0"/>
              <a:t>1 –fibro cartilage does not possess a perichondrium therefore the growth occur by differentiation of fibroblast in the dense connective tissue which found aside to the chondrocytes. </a:t>
            </a:r>
          </a:p>
          <a:p>
            <a:pPr algn="just" rtl="0"/>
            <a:endParaRPr lang="en-US" sz="1800" dirty="0" smtClean="0"/>
          </a:p>
          <a:p>
            <a:pPr algn="just" rtl="0"/>
            <a:r>
              <a:rPr lang="en-US" sz="1800" i="1" dirty="0" smtClean="0"/>
              <a:t>2 – The ground substance is very few because of there are a large amount of collagenous bundle and chondrocytes.</a:t>
            </a:r>
            <a:endParaRPr lang="en-US" sz="1800" dirty="0" smtClean="0"/>
          </a:p>
          <a:p>
            <a:pPr algn="just" rtl="0"/>
            <a:r>
              <a:rPr lang="en-US" sz="1800" i="1" dirty="0" smtClean="0"/>
              <a:t>3 –The cells are small in the lacuna </a:t>
            </a:r>
            <a:endParaRPr lang="en-US" sz="1800" dirty="0" smtClean="0"/>
          </a:p>
          <a:p>
            <a:pPr algn="just" rtl="0"/>
            <a:r>
              <a:rPr lang="en-US" sz="1800" i="1" dirty="0" smtClean="0"/>
              <a:t>and appear as a short strip .</a:t>
            </a:r>
            <a:endParaRPr lang="en-US" sz="1800" dirty="0" smtClean="0"/>
          </a:p>
          <a:p>
            <a:pPr algn="just" rtl="0"/>
            <a:endParaRPr lang="ar-IQ" sz="1800" dirty="0"/>
          </a:p>
        </p:txBody>
      </p:sp>
      <p:pic>
        <p:nvPicPr>
          <p:cNvPr id="5" name="Content Placeholder 4"/>
          <p:cNvPicPr>
            <a:picLocks noGrp="1"/>
          </p:cNvPicPr>
          <p:nvPr>
            <p:ph idx="1"/>
          </p:nvPr>
        </p:nvPicPr>
        <p:blipFill>
          <a:blip r:embed="rId2"/>
          <a:srcRect l="39109" t="6452" b="6912"/>
          <a:stretch>
            <a:fillRect/>
          </a:stretch>
        </p:blipFill>
        <p:spPr bwMode="auto">
          <a:xfrm>
            <a:off x="5943600" y="2000009"/>
            <a:ext cx="2743200" cy="239919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Bone :</a:t>
            </a:r>
            <a:endParaRPr lang="en-US" dirty="0" smtClean="0"/>
          </a:p>
        </p:txBody>
      </p:sp>
      <p:sp>
        <p:nvSpPr>
          <p:cNvPr id="3" name="Content Placeholder 2"/>
          <p:cNvSpPr>
            <a:spLocks noGrp="1"/>
          </p:cNvSpPr>
          <p:nvPr>
            <p:ph idx="1"/>
          </p:nvPr>
        </p:nvSpPr>
        <p:spPr/>
        <p:txBody>
          <a:bodyPr/>
          <a:lstStyle/>
          <a:p>
            <a:pPr algn="just" rtl="0"/>
            <a:r>
              <a:rPr lang="en-US" i="1" dirty="0" smtClean="0"/>
              <a:t>The bone is a specialized connective tissue consists of cells, fibers and ground substance. </a:t>
            </a:r>
          </a:p>
          <a:p>
            <a:pPr algn="just" rtl="0"/>
            <a:r>
              <a:rPr lang="en-US" i="1" dirty="0" smtClean="0"/>
              <a:t>Whose extra cellular matrix is calcified, the bone is nourishment by blood vessels. </a:t>
            </a:r>
          </a:p>
          <a:p>
            <a:pPr algn="just" rtl="0"/>
            <a:r>
              <a:rPr lang="en-US" i="1" dirty="0" smtClean="0"/>
              <a:t>The bone characterized by has only appositional growth and have haversian system.</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Bone functions </a:t>
            </a:r>
            <a:r>
              <a:rPr lang="en-US" i="1" dirty="0" smtClean="0"/>
              <a:t>:</a:t>
            </a:r>
            <a:endParaRPr lang="en-US" dirty="0" smtClean="0"/>
          </a:p>
        </p:txBody>
      </p:sp>
      <p:sp>
        <p:nvSpPr>
          <p:cNvPr id="3" name="Content Placeholder 2"/>
          <p:cNvSpPr>
            <a:spLocks noGrp="1"/>
          </p:cNvSpPr>
          <p:nvPr>
            <p:ph idx="1"/>
          </p:nvPr>
        </p:nvSpPr>
        <p:spPr/>
        <p:txBody>
          <a:bodyPr/>
          <a:lstStyle/>
          <a:p>
            <a:pPr algn="just" rtl="0"/>
            <a:r>
              <a:rPr lang="en-US" sz="2400" i="1" dirty="0" smtClean="0"/>
              <a:t>1 – The bone tissue form a skeleton of body for support and protection of the soft organs of the body including brain , spinal cord , heart , lungs .</a:t>
            </a:r>
            <a:endParaRPr lang="en-US" sz="2400" dirty="0" smtClean="0"/>
          </a:p>
          <a:p>
            <a:pPr algn="just" rtl="0"/>
            <a:r>
              <a:rPr lang="en-US" sz="2400" i="1" dirty="0" smtClean="0"/>
              <a:t>2 – Supporting structure for muscles.</a:t>
            </a:r>
            <a:endParaRPr lang="en-US" sz="2400" dirty="0" smtClean="0"/>
          </a:p>
          <a:p>
            <a:pPr algn="just" rtl="0"/>
            <a:r>
              <a:rPr lang="en-US" sz="2400" i="1" dirty="0" smtClean="0"/>
              <a:t>3 –Consider as a source for several minerals of the body (store about 99% of the body's calcium).</a:t>
            </a:r>
            <a:endParaRPr lang="en-US" sz="2400" dirty="0" smtClean="0"/>
          </a:p>
          <a:p>
            <a:pPr algn="just" rtl="0"/>
            <a:r>
              <a:rPr lang="en-US" sz="2400" i="1" dirty="0" smtClean="0"/>
              <a:t>4 – The bone contains the marrow cavity which houses the bone marrow (a hemopoietic organ).</a:t>
            </a:r>
          </a:p>
          <a:p>
            <a:pPr algn="l" rtl="0"/>
            <a:endParaRPr lang="ar-IQ" dirty="0"/>
          </a:p>
        </p:txBody>
      </p:sp>
    </p:spTree>
  </p:cSld>
  <p:clrMapOvr>
    <a:masterClrMapping/>
  </p:clrMapOvr>
</p:sld>
</file>

<file path=ppt/theme/theme1.xml><?xml version="1.0" encoding="utf-8"?>
<a:theme xmlns:a="http://schemas.openxmlformats.org/drawingml/2006/main" name="Layers">
  <a:themeElements>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1227</Words>
  <Application>Microsoft PowerPoint</Application>
  <PresentationFormat>On-screen Show (4:3)</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Layers</vt:lpstr>
      <vt:lpstr>Histology</vt:lpstr>
      <vt:lpstr>Cartilage:</vt:lpstr>
      <vt:lpstr>Hyaline cartilage</vt:lpstr>
      <vt:lpstr>Histogenesis and growth of cartilage:</vt:lpstr>
      <vt:lpstr>Types of cartilage growth:</vt:lpstr>
      <vt:lpstr>Elastic cartilage : </vt:lpstr>
      <vt:lpstr>Fibro cartilage</vt:lpstr>
      <vt:lpstr>Bone :</vt:lpstr>
      <vt:lpstr>Bone functions :</vt:lpstr>
      <vt:lpstr>Types of bones:</vt:lpstr>
      <vt:lpstr>Cells of the bone</vt:lpstr>
      <vt:lpstr>2 – Osteoblast : </vt:lpstr>
      <vt:lpstr>3 – Osteocytes </vt:lpstr>
      <vt:lpstr>4 – osteoclasts</vt:lpstr>
      <vt:lpstr>Slide 15</vt:lpstr>
      <vt:lpstr>Bone Matrix :</vt:lpstr>
      <vt:lpstr>Bone structure: </vt:lpstr>
      <vt:lpstr>Histogenesis and growth of bone: </vt:lpstr>
      <vt:lpstr>Intra membranous bone formation   </vt:lpstr>
      <vt:lpstr>Endochondreal bone 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dc:creator>
  <cp:lastModifiedBy>Ammar</cp:lastModifiedBy>
  <cp:revision>118</cp:revision>
  <dcterms:created xsi:type="dcterms:W3CDTF">2008-10-13T19:40:29Z</dcterms:created>
  <dcterms:modified xsi:type="dcterms:W3CDTF">2013-11-23T20:28:01Z</dcterms:modified>
</cp:coreProperties>
</file>